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1" r:id="rId2"/>
    <p:sldId id="301" r:id="rId3"/>
    <p:sldId id="297" r:id="rId4"/>
    <p:sldId id="292" r:id="rId5"/>
    <p:sldId id="323" r:id="rId6"/>
    <p:sldId id="324" r:id="rId7"/>
    <p:sldId id="322" r:id="rId8"/>
    <p:sldId id="306" r:id="rId9"/>
    <p:sldId id="325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26" r:id="rId18"/>
    <p:sldId id="318" r:id="rId19"/>
    <p:sldId id="319" r:id="rId20"/>
    <p:sldId id="320" r:id="rId21"/>
    <p:sldId id="327" r:id="rId22"/>
    <p:sldId id="328" r:id="rId23"/>
    <p:sldId id="329" r:id="rId24"/>
    <p:sldId id="321" r:id="rId25"/>
    <p:sldId id="305" r:id="rId26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2" autoAdjust="0"/>
    <p:restoredTop sz="94588" autoAdjust="0"/>
  </p:normalViewPr>
  <p:slideViewPr>
    <p:cSldViewPr snapToObjects="1">
      <p:cViewPr varScale="1">
        <p:scale>
          <a:sx n="156" d="100"/>
          <a:sy n="156" d="100"/>
        </p:scale>
        <p:origin x="773" y="10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4/3/2024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76FEED3B-8455-B548-8697-120F63B48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12B52BCE-A53D-FD46-9112-4D9E002F46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0E5ABFC4-BC6C-B94F-9AC9-C8F1F2257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C4817B-3514-004B-A9D8-02B2905A5B1D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6E9D4-2AFC-ED4D-AE7C-7844CBCCA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Jincong Li April 4th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C8DD7C-3175-6842-A79F-78B404AB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>
                <a:ea typeface="ＭＳ Ｐゴシック" charset="-128"/>
              </a:rPr>
              <a:t>MATH 521 Project</a:t>
            </a:r>
            <a:br>
              <a:rPr lang="en-US" dirty="0">
                <a:ea typeface="ＭＳ Ｐゴシック" charset="-128"/>
              </a:rPr>
            </a:br>
            <a:r>
              <a:rPr lang="en-US" sz="1800" b="0" dirty="0">
                <a:latin typeface="t1-gul-regular"/>
                <a:ea typeface="ＭＳ Ｐゴシック" charset="-128"/>
              </a:rPr>
              <a:t>W</a:t>
            </a:r>
            <a:r>
              <a:rPr lang="en-US" sz="1800" b="0" i="0" u="none" strike="noStrike" baseline="0" dirty="0">
                <a:latin typeface="t1-gul-regular"/>
              </a:rPr>
              <a:t>eak Galerkin Finite </a:t>
            </a:r>
            <a:r>
              <a:rPr lang="en-US" sz="1800" b="0" dirty="0">
                <a:latin typeface="t1-gul-regular"/>
              </a:rPr>
              <a:t>E</a:t>
            </a:r>
            <a:r>
              <a:rPr lang="en-US" sz="1800" b="0" i="0" u="none" strike="noStrike" baseline="0" dirty="0">
                <a:latin typeface="t1-gul-regular"/>
              </a:rPr>
              <a:t>lement </a:t>
            </a:r>
            <a:r>
              <a:rPr lang="en-US" sz="1800" b="0" dirty="0">
                <a:latin typeface="t1-gul-regular"/>
              </a:rPr>
              <a:t>M</a:t>
            </a:r>
            <a:r>
              <a:rPr lang="en-US" sz="1800" b="0" i="0" u="none" strike="noStrike" baseline="0" dirty="0">
                <a:latin typeface="t1-gul-regular"/>
              </a:rPr>
              <a:t>ethod</a:t>
            </a:r>
            <a:br>
              <a:rPr lang="en-US" sz="1800" b="0" i="0" u="none" strike="noStrike" baseline="0" dirty="0">
                <a:latin typeface="t1-gul-regular"/>
              </a:rPr>
            </a:br>
            <a:r>
              <a:rPr lang="en-US" sz="1800" b="0" i="0" u="none" strike="noStrike" baseline="0" dirty="0">
                <a:latin typeface="t1-gul-regular"/>
              </a:rPr>
              <a:t>For Second-Order </a:t>
            </a:r>
            <a:r>
              <a:rPr lang="en-US" sz="1800" b="0" dirty="0">
                <a:latin typeface="t1-gul-regular"/>
              </a:rPr>
              <a:t>E</a:t>
            </a:r>
            <a:r>
              <a:rPr lang="en-US" sz="1800" b="0" i="0" u="none" strike="noStrike" baseline="0" dirty="0">
                <a:latin typeface="t1-gul-regular"/>
              </a:rPr>
              <a:t>lliptic Problems and N-S Equations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Gradient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Weak Function:</a:t>
                </a:r>
              </a:p>
              <a:p>
                <a:pPr marL="825750" lvl="2" indent="-285750"/>
                <a:r>
                  <a:rPr lang="en-US" dirty="0"/>
                  <a:t>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Interior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boundary ∂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marL="825750" lvl="2" indent="-285750"/>
                <a:r>
                  <a:rPr lang="en-US" dirty="0"/>
                  <a:t>A</a:t>
                </a:r>
              </a:p>
              <a:p>
                <a:pPr lvl="2" indent="0">
                  <a:buNone/>
                </a:pPr>
                <a:endParaRPr lang="en-US" dirty="0"/>
              </a:p>
              <a:p>
                <a:pPr marL="285750" lvl="1" indent="-285750"/>
                <a:r>
                  <a:rPr lang="en-US" dirty="0"/>
                  <a:t>Weak Function Space:</a:t>
                </a:r>
              </a:p>
              <a:p>
                <a:pPr marL="825750" lvl="2" indent="-285750"/>
                <a:r>
                  <a:rPr lang="en-US" dirty="0"/>
                  <a:t>A</a:t>
                </a:r>
              </a:p>
              <a:p>
                <a:pPr marL="825750" lvl="2" indent="-285750"/>
                <a:endParaRPr lang="en-US" dirty="0"/>
              </a:p>
              <a:p>
                <a:pPr marL="285750" lvl="1" indent="-285750"/>
                <a:r>
                  <a:rPr lang="en-US" dirty="0"/>
                  <a:t>Weak Gradient:</a:t>
                </a:r>
              </a:p>
              <a:p>
                <a:pPr marL="825750" lvl="2" indent="-285750"/>
                <a:r>
                  <a:rPr lang="en-US" dirty="0"/>
                  <a:t>A</a:t>
                </a:r>
              </a:p>
              <a:p>
                <a:pPr marL="825750" lvl="2" indent="-285750"/>
                <a:endParaRPr lang="en-US" dirty="0"/>
              </a:p>
              <a:p>
                <a:pPr marL="825750" lvl="2" indent="-285750"/>
                <a:r>
                  <a:rPr lang="en-US" dirty="0"/>
                  <a:t>RHS is bounded so well-defined	</a:t>
                </a:r>
              </a:p>
              <a:p>
                <a:pPr marL="825750" lvl="2" indent="-28575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8894C6-9F26-FF54-FD23-DC0A479EA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0"/>
          <a:stretch/>
        </p:blipFill>
        <p:spPr>
          <a:xfrm>
            <a:off x="1187624" y="1707654"/>
            <a:ext cx="4544059" cy="32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C83B6-1592-AA19-35E0-FB4EC59A8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10" r="2197"/>
          <a:stretch/>
        </p:blipFill>
        <p:spPr>
          <a:xfrm>
            <a:off x="1187624" y="2696021"/>
            <a:ext cx="4714418" cy="543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1BFDF-7ACA-41B2-455F-CCB1203E0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474119"/>
            <a:ext cx="3816424" cy="5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Gradient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344816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If the components of v are restrictions of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on Interior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boundary ∂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[5]</a:t>
                </a:r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marL="285750" lvl="1" indent="-28575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344816" cy="3672110"/>
              </a:xfrm>
              <a:blipFill>
                <a:blip r:embed="rId2"/>
                <a:stretch>
                  <a:fillRect l="-1494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B53480-7E86-FCAC-2711-5FF4CE1DA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" r="5514" b="3626"/>
          <a:stretch/>
        </p:blipFill>
        <p:spPr>
          <a:xfrm>
            <a:off x="251520" y="1781359"/>
            <a:ext cx="7344816" cy="6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0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Discrete Weak Gradient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445414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Definitions</a:t>
                </a:r>
              </a:p>
              <a:p>
                <a:pPr marL="825750" lvl="2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the set of polynomials on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 with degree no more than </a:t>
                </a:r>
                <a:r>
                  <a:rPr lang="en-US" sz="1800" b="0" i="0" u="none" strike="noStrike" baseline="0" dirty="0">
                    <a:latin typeface="t1-gul-regular-italic"/>
                  </a:rPr>
                  <a:t>r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) ⊂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 : subspace of the space of vector-valued polynomials of degree </a:t>
                </a:r>
                <a:r>
                  <a:rPr lang="en-US" sz="1800" b="0" i="0" u="none" strike="noStrike" baseline="0" dirty="0">
                    <a:latin typeface="t1-gul-regular-italic"/>
                  </a:rPr>
                  <a:t>r</a:t>
                </a:r>
                <a:r>
                  <a:rPr lang="en-US" sz="1800" dirty="0">
                    <a:latin typeface="t1-gul-regular"/>
                  </a:rPr>
                  <a:t> </a:t>
                </a:r>
                <a:endParaRPr lang="en-US" sz="1800" b="0" i="0" u="none" strike="noStrike" baseline="0" dirty="0">
                  <a:latin typeface="t1-gul-regular"/>
                </a:endParaRPr>
              </a:p>
              <a:p>
                <a:pPr marL="285750" lvl="1" indent="-285750"/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28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is defined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 is the unique solution of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445414" cy="3672110"/>
              </a:xfrm>
              <a:blipFill>
                <a:blip r:embed="rId2"/>
                <a:stretch>
                  <a:fillRect l="-1720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F3A1B39-F372-332D-C562-E05226E5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63838"/>
            <a:ext cx="586821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Finite Element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weak form: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∂Ω 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be a triangular partition of the domain Ω with mesh size h. Assume that the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shape regular.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basic principles: </a:t>
                </a:r>
              </a:p>
              <a:p>
                <a:pPr marL="882900" lvl="2" indent="-342900">
                  <a:buFont typeface="+mj-lt"/>
                  <a:buAutoNum type="arabicParenR"/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</m:oMath>
                </a14:m>
                <a:r>
                  <a:rPr lang="en-US" dirty="0"/>
                  <a:t> by a space of discrete weak functions defined on the finite element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and the boundary of triangular elements; and </a:t>
                </a:r>
              </a:p>
              <a:p>
                <a:pPr marL="882900" lvl="2" indent="-342900">
                  <a:buFont typeface="+mj-lt"/>
                  <a:buAutoNum type="arabicParenR"/>
                </a:pPr>
                <a:r>
                  <a:rPr lang="en-US" dirty="0"/>
                  <a:t>replace the classical gradient operator by a discrete weak gradient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for weak functions on each triangle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 r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765B25-80D7-5E4F-19A1-B76D4C78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3" y="1491630"/>
            <a:ext cx="4392489" cy="4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Finite Element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set of polynomials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degree no more than j,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the set of polynomials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degree no more than ℓ</a:t>
                </a:r>
              </a:p>
              <a:p>
                <a:pPr marL="285750" lvl="1" indent="-285750"/>
                <a:r>
                  <a:rPr lang="en-US" dirty="0"/>
                  <a:t>A discrete weak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refers to a weak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j ≥ 0 and ℓ ≥ 0. Denote this space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ℓ)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r>
                  <a:rPr lang="en-US" dirty="0"/>
                  <a:t>And the weak finite element space by with vanishing BCs is given: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r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A2C9A7-4573-E835-1D33-A60D63F0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45" y="3003798"/>
            <a:ext cx="4982270" cy="3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5FDE9-D890-2537-269C-5A99C80B8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29"/>
          <a:stretch/>
        </p:blipFill>
        <p:spPr>
          <a:xfrm>
            <a:off x="1086745" y="4481887"/>
            <a:ext cx="5429472" cy="416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9DF8E-65B6-A653-58F2-A034EF22FF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53" t="24963" r="1153"/>
          <a:stretch/>
        </p:blipFill>
        <p:spPr>
          <a:xfrm>
            <a:off x="958009" y="4011612"/>
            <a:ext cx="5620534" cy="4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7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Finite Element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 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, 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24BDEF-A6FC-1F31-CED7-40E5F929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63638"/>
            <a:ext cx="5506218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4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A numerical approximation for a general second order elliptic problems can be obtained by seeking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ℓ)</m:t>
                    </m:r>
                  </m:oMath>
                </a14:m>
                <a:r>
                  <a:rPr lang="en-US" dirty="0"/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on ∂Ω and the following equation:</a:t>
                </a:r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approximates the boundary value in the polynomial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∩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𝜕𝛺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 r="-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D5A97E-A5A1-82AC-744C-7F4BEB96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15267"/>
            <a:ext cx="419158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9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7C8"/>
                </a:solidFill>
                <a:ea typeface="ＭＳ Ｐゴシック" charset="-128"/>
              </a:rPr>
              <a:t>Existence and Uniqueness of WG Approximation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5F0A5-E0D1-1D55-07FE-0188FF73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34841"/>
            <a:ext cx="8100392" cy="33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8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Error Estimate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2FC2B49-0DCD-0E66-7AD1-77DCCDC699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Investigating the difference between the weak Galerkin finite element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with a certain interpolation/projection of the exact solution through an error equation, and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Using a duality argument to analyze the error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norm.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2FC2B49-0DCD-0E66-7AD1-77DCCDC69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59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Error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projection of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≡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lvl="1" indent="-28575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 ∈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+ 1) </m:t>
                    </m:r>
                  </m:oMath>
                </a14:m>
                <a:r>
                  <a:rPr lang="en-US" dirty="0"/>
                  <a:t>be any test function</a:t>
                </a:r>
              </a:p>
              <a:p>
                <a:pPr marL="285750" lvl="1" indent="-285750"/>
                <a:r>
                  <a:rPr lang="en-US" dirty="0"/>
                  <a:t>Error equation: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536A58-631C-78AB-A1B0-E25DF4D7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91011"/>
            <a:ext cx="7400445" cy="3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Background</a:t>
            </a:r>
          </a:p>
          <a:p>
            <a:pPr marL="825750" lvl="2" indent="-285750"/>
            <a:r>
              <a:rPr lang="en-CA" altLang="en-US" dirty="0"/>
              <a:t>WG vs. HDG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Introduction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Concepts</a:t>
            </a:r>
          </a:p>
          <a:p>
            <a:pPr marL="825750" lvl="2" indent="-285750"/>
            <a:r>
              <a:rPr lang="en-CA" altLang="en-US" dirty="0"/>
              <a:t>Weak Gradient Operator</a:t>
            </a:r>
          </a:p>
          <a:p>
            <a:pPr marL="825750" lvl="2" indent="-285750"/>
            <a:r>
              <a:rPr lang="en-CA" altLang="en-US" dirty="0"/>
              <a:t>Scheme &amp;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Existence &amp; Uniqueness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Error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N-S Equations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Error Estimate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F692F-9A9E-6441-1E0F-F53E5B22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" y="1203598"/>
            <a:ext cx="8154520" cy="31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1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Navier Stokes Equation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285750" lvl="1" indent="-28575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6F13F-C832-ECD2-C601-7C3ED4DD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4" y="1203598"/>
            <a:ext cx="5688632" cy="164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6E021-FF82-1BB3-ED80-801517D9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87" y="2875180"/>
            <a:ext cx="6024429" cy="1581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D6308-7961-B600-000F-420B6E461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218903"/>
            <a:ext cx="2103576" cy="5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Navier </a:t>
            </a:r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Stoke’s</a:t>
            </a:r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 Equation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285750" lvl="1" indent="-28575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5F0B4-A6A5-3442-3C3A-D1FE3058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" y="1034841"/>
            <a:ext cx="6332943" cy="36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Navier Stokes Equation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773" y="4443958"/>
            <a:ext cx="5897615" cy="576064"/>
          </a:xfrm>
        </p:spPr>
        <p:txBody>
          <a:bodyPr/>
          <a:lstStyle/>
          <a:p>
            <a:pPr lvl="1" indent="0">
              <a:buNone/>
            </a:pPr>
            <a:r>
              <a:rPr lang="en-US" dirty="0"/>
              <a:t>Observe that the H1-error for velocity and L2-error for pressure converge at the order O(h) which confirm our theoretical results [6]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BA36A-A07B-A757-4456-C0A0074F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3" y="994640"/>
            <a:ext cx="5147331" cy="34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285750" lvl="1" indent="-285750"/>
            <a:r>
              <a:rPr lang="en-US" sz="1200" dirty="0"/>
              <a:t>[1]: P.G. </a:t>
            </a:r>
            <a:r>
              <a:rPr lang="en-US" sz="1200" dirty="0" err="1"/>
              <a:t>Ciarlet</a:t>
            </a:r>
            <a:r>
              <a:rPr lang="en-US" sz="1200" dirty="0"/>
              <a:t>, The Finite Element Method for Elliptic Problems, North-Holland, New York, 1978.</a:t>
            </a:r>
          </a:p>
          <a:p>
            <a:pPr marL="285750" lvl="1" indent="-285750"/>
            <a:r>
              <a:rPr lang="en-US" sz="1200" dirty="0"/>
              <a:t>[2]: B. Riviere, M.F. Wheeler, V. </a:t>
            </a:r>
            <a:r>
              <a:rPr lang="en-US" sz="1200" dirty="0" err="1"/>
              <a:t>Girault</a:t>
            </a:r>
            <a:r>
              <a:rPr lang="en-US" sz="1200" dirty="0"/>
              <a:t>, Improved energy estimates for interior penalty, constrained and discontinuous Galerkin methods for elliptic problems. Part I, </a:t>
            </a:r>
            <a:r>
              <a:rPr lang="en-US" sz="1200" dirty="0" err="1"/>
              <a:t>Comput</a:t>
            </a:r>
            <a:r>
              <a:rPr lang="en-US" sz="1200" dirty="0"/>
              <a:t>. </a:t>
            </a:r>
            <a:r>
              <a:rPr lang="en-US" sz="1200" dirty="0" err="1"/>
              <a:t>Geosci</a:t>
            </a:r>
            <a:r>
              <a:rPr lang="en-US" sz="1200" dirty="0"/>
              <a:t>. 8 (1999) 337–360.</a:t>
            </a:r>
          </a:p>
          <a:p>
            <a:pPr marL="285750" lvl="1" indent="-285750"/>
            <a:r>
              <a:rPr lang="en-US" sz="1200" dirty="0"/>
              <a:t>[3]: P. </a:t>
            </a:r>
            <a:r>
              <a:rPr lang="en-US" sz="1200" dirty="0" err="1"/>
              <a:t>Raviart</a:t>
            </a:r>
            <a:r>
              <a:rPr lang="en-US" sz="1200" dirty="0"/>
              <a:t>, J. Thomas, A mixed finite element method for second order elliptic problems, in: I. </a:t>
            </a:r>
            <a:r>
              <a:rPr lang="en-US" sz="1200" dirty="0" err="1"/>
              <a:t>Galligani</a:t>
            </a:r>
            <a:r>
              <a:rPr lang="en-US" sz="1200" dirty="0"/>
              <a:t>, E. </a:t>
            </a:r>
            <a:r>
              <a:rPr lang="en-US" sz="1200" dirty="0" err="1"/>
              <a:t>Magenes</a:t>
            </a:r>
            <a:r>
              <a:rPr lang="en-US" sz="1200" dirty="0"/>
              <a:t> (Eds.), Mathematical Aspects of the Finite Element Method, in: Lecture Notes in Math., vol. 606, Springer-Verlag, New York, 1977.</a:t>
            </a:r>
          </a:p>
          <a:p>
            <a:pPr marL="285750" lvl="1" indent="-285750"/>
            <a:r>
              <a:rPr lang="en-US" sz="1200" dirty="0"/>
              <a:t>[4]:Y. Jeon, E. Park, A hybrid discontinuous Galerkin method for elliptic problems, SIAM J. </a:t>
            </a:r>
            <a:r>
              <a:rPr lang="en-US" sz="1200" dirty="0" err="1"/>
              <a:t>Numer</a:t>
            </a:r>
            <a:r>
              <a:rPr lang="en-US" sz="1200" dirty="0"/>
              <a:t>. Anal. 48 (2010) 1968–1983.</a:t>
            </a:r>
          </a:p>
          <a:p>
            <a:pPr marL="285750" lvl="1" indent="-285750"/>
            <a:r>
              <a:rPr lang="en-US" sz="1200" dirty="0"/>
              <a:t>[5]: J. Wang, X. Ye, A weak Galerkin finite element method for second-order elliptic problems, J. </a:t>
            </a:r>
            <a:r>
              <a:rPr lang="en-US" sz="1200" dirty="0" err="1"/>
              <a:t>Comput</a:t>
            </a:r>
            <a:r>
              <a:rPr lang="en-US" sz="1200" dirty="0"/>
              <a:t>. Appl. Math. 241 (2013) 103–115.</a:t>
            </a:r>
          </a:p>
          <a:p>
            <a:pPr marL="285750" lvl="1" indent="-285750"/>
            <a:r>
              <a:rPr lang="en-US" sz="1200" dirty="0"/>
              <a:t>[6]: Hu, X., Mu, L., &amp; Ye, X. (2019a). A weak Galerkin finite element method for the </a:t>
            </a:r>
            <a:r>
              <a:rPr lang="en-US" sz="1200" dirty="0" err="1"/>
              <a:t>navier</a:t>
            </a:r>
            <a:r>
              <a:rPr lang="en-US" sz="1200" dirty="0"/>
              <a:t>–stokes equations. Journal of Computational and Applied Mathematics, 362, 614–625. doi:10.1016/j.cam.2018.08.022 </a:t>
            </a:r>
          </a:p>
          <a:p>
            <a:pPr marL="285750" lvl="1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2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238902" y="2509510"/>
            <a:ext cx="3636405" cy="3672110"/>
          </a:xfrm>
        </p:spPr>
        <p:txBody>
          <a:bodyPr/>
          <a:lstStyle/>
          <a:p>
            <a:pPr marL="285750" lvl="1" indent="-285750"/>
            <a:r>
              <a:rPr lang="en-US" altLang="en-US" sz="1400" dirty="0"/>
              <a:t>Methods based on the primary variable u</a:t>
            </a:r>
          </a:p>
          <a:p>
            <a:pPr marL="285750" lvl="1" indent="-285750"/>
            <a:r>
              <a:rPr lang="en-US" altLang="en-US" sz="1400" dirty="0"/>
              <a:t>e.g. </a:t>
            </a:r>
          </a:p>
          <a:p>
            <a:pPr marL="825750" lvl="2" indent="-285750"/>
            <a:r>
              <a:rPr lang="en-US" altLang="en-US" sz="1400" dirty="0"/>
              <a:t>Standard Galerkin finite element methods [1] </a:t>
            </a:r>
          </a:p>
          <a:p>
            <a:pPr marL="825750" lvl="2" indent="-285750"/>
            <a:r>
              <a:rPr lang="en-US" altLang="en-US" sz="1400" dirty="0"/>
              <a:t>Interior penalty type discontinuous Galerkin methods [2]</a:t>
            </a:r>
            <a:endParaRPr lang="en-CA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Existing Finite Element Method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432E3E-DBEC-EB2D-CBBB-DA6B687DD59E}"/>
              </a:ext>
            </a:extLst>
          </p:cNvPr>
          <p:cNvSpPr/>
          <p:nvPr/>
        </p:nvSpPr>
        <p:spPr>
          <a:xfrm>
            <a:off x="2902286" y="1217025"/>
            <a:ext cx="1008112" cy="311665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40CA3-E9DC-F8AB-D1CA-7B831FCF6FD1}"/>
              </a:ext>
            </a:extLst>
          </p:cNvPr>
          <p:cNvSpPr/>
          <p:nvPr/>
        </p:nvSpPr>
        <p:spPr>
          <a:xfrm>
            <a:off x="1187624" y="1995686"/>
            <a:ext cx="1512168" cy="36004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Category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37293-906F-1444-32CD-DA750DBC458D}"/>
              </a:ext>
            </a:extLst>
          </p:cNvPr>
          <p:cNvSpPr/>
          <p:nvPr/>
        </p:nvSpPr>
        <p:spPr>
          <a:xfrm>
            <a:off x="4276795" y="1995686"/>
            <a:ext cx="1512168" cy="36004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Category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975EE-2EAB-B656-5DF0-083C99EF51D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571750"/>
            <a:ext cx="3744416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en-US" sz="1400" dirty="0"/>
              <a:t>Methods based on the variable u and auxiliary variables (mixed formulation)</a:t>
            </a:r>
          </a:p>
          <a:p>
            <a:pPr marL="285750" lvl="1" indent="-285750"/>
            <a:r>
              <a:rPr lang="en-US" altLang="en-US" sz="1400" dirty="0"/>
              <a:t>e.g. </a:t>
            </a:r>
          </a:p>
          <a:p>
            <a:pPr marL="825750" lvl="2" indent="-285750"/>
            <a:r>
              <a:rPr lang="en-US" altLang="en-US" sz="1400" dirty="0"/>
              <a:t>Standard mixed finite elements [3] </a:t>
            </a:r>
          </a:p>
          <a:p>
            <a:pPr marL="825750" lvl="2" indent="-285750"/>
            <a:r>
              <a:rPr lang="en-US" altLang="en-US" sz="1400" dirty="0"/>
              <a:t>Various Discontinuous Galerkin Methods Based on Both Variables[4]</a:t>
            </a:r>
          </a:p>
          <a:p>
            <a:pPr marL="285750" lvl="1" indent="-285750"/>
            <a:r>
              <a:rPr lang="en-US" altLang="en-US" sz="1400" dirty="0"/>
              <a:t>WG vs. HDG</a:t>
            </a:r>
            <a:endParaRPr lang="en-CA" altLang="en-US" sz="1400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04AB1AE-D845-456A-A84F-212EA541480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2441527" y="1030871"/>
            <a:ext cx="466996" cy="14626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F81C066-E226-6744-E7E1-3B346FC1DD34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3986112" y="948919"/>
            <a:ext cx="466996" cy="16265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WG vs. HDG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1024-F74B-B5DE-F17C-CD2F2FD5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 r="29798"/>
          <a:stretch/>
        </p:blipFill>
        <p:spPr>
          <a:xfrm>
            <a:off x="179512" y="1063400"/>
            <a:ext cx="4176464" cy="806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2FAAA1-A01C-8435-D4B8-8B96FE03545B}"/>
              </a:ext>
            </a:extLst>
          </p:cNvPr>
          <p:cNvSpPr txBox="1"/>
          <p:nvPr/>
        </p:nvSpPr>
        <p:spPr>
          <a:xfrm>
            <a:off x="251520" y="1911678"/>
            <a:ext cx="31726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Figure 1: https://www.scopus.com/authid/detail.uri?authorId=7401899007# 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43FFC-70D3-E24A-0F28-57372F05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62288"/>
            <a:ext cx="7267271" cy="77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B62A38-3518-5A37-05E3-AF2618D8BD0C}"/>
              </a:ext>
            </a:extLst>
          </p:cNvPr>
          <p:cNvSpPr txBox="1"/>
          <p:nvPr/>
        </p:nvSpPr>
        <p:spPr>
          <a:xfrm>
            <a:off x="179512" y="3076727"/>
            <a:ext cx="5378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 2: https://scholar.google.com/citations?hl=en&amp;user=NSYpQpIAAAAJ&amp;view_op=list_works&amp;sortby=pubdate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154C2-F2C6-BBFE-695E-84BCD523B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7"/>
          <a:stretch/>
        </p:blipFill>
        <p:spPr>
          <a:xfrm>
            <a:off x="179512" y="3321525"/>
            <a:ext cx="5735776" cy="1453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0E284B-FA36-0630-F273-59C33A431BA4}"/>
              </a:ext>
            </a:extLst>
          </p:cNvPr>
          <p:cNvSpPr txBox="1"/>
          <p:nvPr/>
        </p:nvSpPr>
        <p:spPr>
          <a:xfrm>
            <a:off x="225929" y="4815203"/>
            <a:ext cx="4506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 3: https://scholar.google.com/scholar?hl=en&amp;as_sdt=0%2C5&amp;q=wang+junping&amp;btnG=</a:t>
            </a:r>
          </a:p>
        </p:txBody>
      </p:sp>
    </p:spTree>
    <p:extLst>
      <p:ext uri="{BB962C8B-B14F-4D97-AF65-F5344CB8AC3E}">
        <p14:creationId xmlns:p14="http://schemas.microsoft.com/office/powerpoint/2010/main" val="324977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WG vs. HDG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D7815-BD40-45B1-035C-88A8F057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8"/>
          <a:stretch/>
        </p:blipFill>
        <p:spPr>
          <a:xfrm>
            <a:off x="539552" y="1347614"/>
            <a:ext cx="6982799" cy="728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342C7-1620-821A-EC69-A290AFE6F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8"/>
          <a:stretch/>
        </p:blipFill>
        <p:spPr>
          <a:xfrm>
            <a:off x="438954" y="2291544"/>
            <a:ext cx="7161810" cy="25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</p:spPr>
        <p:txBody>
          <a:bodyPr/>
          <a:lstStyle/>
          <a:p>
            <a:pPr marL="285750" lvl="1" indent="-285750"/>
            <a:r>
              <a:rPr lang="en-US" dirty="0"/>
              <a:t>Weak Galerkin Finite Element Method (WG-FEM) is a generic numerical/discretization methodology for partial differential equations with the following guiding principles/characteristics: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dirty="0"/>
              <a:t>Variational or weak form based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dirty="0"/>
              <a:t>Subspace approximation through domain partitioning: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b="1" dirty="0"/>
              <a:t>Discrete weak differential operators</a:t>
            </a:r>
          </a:p>
          <a:p>
            <a:pPr marL="1185750" lvl="3" indent="-285750"/>
            <a:r>
              <a:rPr lang="en-US" dirty="0"/>
              <a:t>locally reconstructed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b="1" dirty="0"/>
              <a:t>Weak regularity/smoothness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2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013366" cy="367211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second-order elliptic equation with Dirichlet boundary condition: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its standard weak form: 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∂Ω and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Then the Galerkin projection</a:t>
                </a:r>
              </a:p>
              <a:p>
                <a:pPr marL="825750" lvl="2" indent="-285750"/>
                <a:r>
                  <a:rPr lang="en-US" dirty="0"/>
                  <a:t>Normally requires continuous piecewise polynomials</a:t>
                </a:r>
              </a:p>
              <a:p>
                <a:pPr marL="825750" lvl="2" indent="-285750"/>
                <a:endParaRPr lang="en-US" dirty="0"/>
              </a:p>
              <a:p>
                <a:pPr marL="825750" lvl="2" indent="-285750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013366" cy="3672110"/>
              </a:xfrm>
              <a:blipFill>
                <a:blip r:embed="rId2"/>
                <a:stretch>
                  <a:fillRect l="-156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79A46D0-6814-9A34-8ECB-27EDF603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481" y="1635646"/>
            <a:ext cx="2808312" cy="538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165A3-9C3A-19A6-7D8E-B093878A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728017"/>
            <a:ext cx="4392489" cy="4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Why &amp; When WG FEM is needed?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Problems with Discontinuous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Geometries and Heterogeneous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Irregular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Advection-Dominated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Multiphysics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51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1117</Words>
  <Application>Microsoft Office PowerPoint</Application>
  <PresentationFormat>On-screen Show (16:9)</PresentationFormat>
  <Paragraphs>128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ＭＳ Ｐゴシック</vt:lpstr>
      <vt:lpstr>t1-gul-regular</vt:lpstr>
      <vt:lpstr>t1-gul-regular-italic</vt:lpstr>
      <vt:lpstr>Whitney Book</vt:lpstr>
      <vt:lpstr>Arial</vt:lpstr>
      <vt:lpstr>Calibri</vt:lpstr>
      <vt:lpstr>Cambria Math</vt:lpstr>
      <vt:lpstr>Office Theme</vt:lpstr>
      <vt:lpstr>MATH 521 Project Weak Galerkin Finite Element Method For Second-Order Elliptic Problems and N-S Equations</vt:lpstr>
      <vt:lpstr>Outline</vt:lpstr>
      <vt:lpstr>Background</vt:lpstr>
      <vt:lpstr>Existing Finite Element Method</vt:lpstr>
      <vt:lpstr>WG vs. HDG</vt:lpstr>
      <vt:lpstr>WG vs. HDG</vt:lpstr>
      <vt:lpstr>Introduction</vt:lpstr>
      <vt:lpstr>Introduction</vt:lpstr>
      <vt:lpstr>Why &amp; When WG FEM is needed?</vt:lpstr>
      <vt:lpstr>Weak Gradient Operator</vt:lpstr>
      <vt:lpstr>Weak Gradient Operator</vt:lpstr>
      <vt:lpstr>Discrete Weak Gradient Operator</vt:lpstr>
      <vt:lpstr>Weak Galerkin Finite Element Method</vt:lpstr>
      <vt:lpstr>Weak Galerkin Finite Element Method</vt:lpstr>
      <vt:lpstr>Weak Galerkin Finite Element Method</vt:lpstr>
      <vt:lpstr>Weak Galerkin Algorithm</vt:lpstr>
      <vt:lpstr>Existence and Uniqueness of WG Approximation</vt:lpstr>
      <vt:lpstr>Error Estimate</vt:lpstr>
      <vt:lpstr>Error Equation</vt:lpstr>
      <vt:lpstr>Error Estimate</vt:lpstr>
      <vt:lpstr>Navier Stokes Equation</vt:lpstr>
      <vt:lpstr>Navier Stoke’s Equation</vt:lpstr>
      <vt:lpstr>Navier Stokes Equation</vt:lpstr>
      <vt:lpstr>Reference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268</cp:revision>
  <cp:lastPrinted>2015-09-29T17:52:21Z</cp:lastPrinted>
  <dcterms:created xsi:type="dcterms:W3CDTF">2010-06-15T20:07:28Z</dcterms:created>
  <dcterms:modified xsi:type="dcterms:W3CDTF">2024-04-04T04:29:31Z</dcterms:modified>
  <cp:category/>
</cp:coreProperties>
</file>